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60" r:id="rId5"/>
    <p:sldId id="261" r:id="rId6"/>
    <p:sldId id="263" r:id="rId7"/>
    <p:sldId id="259" r:id="rId8"/>
    <p:sldId id="272" r:id="rId9"/>
    <p:sldId id="270" r:id="rId10"/>
    <p:sldId id="271"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Experimental</a:t>
            </a:r>
            <a:r>
              <a:rPr lang="en-US" baseline="0"/>
              <a:t> Power Curve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spPr>
            <a:ln w="19050" cap="rnd">
              <a:solidFill>
                <a:schemeClr val="accent1"/>
              </a:solidFill>
              <a:round/>
            </a:ln>
            <a:effectLst/>
          </c:spPr>
          <c:marker>
            <c:symbol val="none"/>
          </c:marker>
          <c:xVal>
            <c:numRef>
              <c:f>'[Senior ME WTDT Torque Data.xlsx]4-24 Live Test Senior Team'!$E$5:$E$12</c:f>
              <c:numCache>
                <c:formatCode>General</c:formatCode>
                <c:ptCount val="8"/>
                <c:pt idx="0">
                  <c:v>4.5999999999999996</c:v>
                </c:pt>
                <c:pt idx="1">
                  <c:v>6.1</c:v>
                </c:pt>
                <c:pt idx="2">
                  <c:v>7.6</c:v>
                </c:pt>
                <c:pt idx="3">
                  <c:v>8.6999999999999993</c:v>
                </c:pt>
                <c:pt idx="4">
                  <c:v>10.3</c:v>
                </c:pt>
                <c:pt idx="5">
                  <c:v>11.6</c:v>
                </c:pt>
                <c:pt idx="6">
                  <c:v>12.8</c:v>
                </c:pt>
                <c:pt idx="7">
                  <c:v>14.5</c:v>
                </c:pt>
              </c:numCache>
            </c:numRef>
          </c:xVal>
          <c:yVal>
            <c:numRef>
              <c:f>'[Senior ME WTDT Torque Data.xlsx]4-24 Live Test Senior Team'!$J$5:$J$12</c:f>
              <c:numCache>
                <c:formatCode>General</c:formatCode>
                <c:ptCount val="8"/>
                <c:pt idx="0">
                  <c:v>0</c:v>
                </c:pt>
                <c:pt idx="1">
                  <c:v>0</c:v>
                </c:pt>
                <c:pt idx="2">
                  <c:v>4.9800000000000046E-2</c:v>
                </c:pt>
                <c:pt idx="3">
                  <c:v>0</c:v>
                </c:pt>
                <c:pt idx="4">
                  <c:v>0.65390000000000059</c:v>
                </c:pt>
                <c:pt idx="5">
                  <c:v>3.6864000000000003</c:v>
                </c:pt>
                <c:pt idx="6">
                  <c:v>7.4339999999999993</c:v>
                </c:pt>
                <c:pt idx="7">
                  <c:v>8.9474</c:v>
                </c:pt>
              </c:numCache>
            </c:numRef>
          </c:yVal>
          <c:smooth val="1"/>
        </c:ser>
        <c:dLbls>
          <c:showLegendKey val="0"/>
          <c:showVal val="0"/>
          <c:showCatName val="0"/>
          <c:showSerName val="0"/>
          <c:showPercent val="0"/>
          <c:showBubbleSize val="0"/>
        </c:dLbls>
        <c:axId val="114737584"/>
        <c:axId val="114738144"/>
      </c:scatterChart>
      <c:valAx>
        <c:axId val="1147375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Windspeed (m/s)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738144"/>
        <c:crosses val="autoZero"/>
        <c:crossBetween val="midCat"/>
      </c:valAx>
      <c:valAx>
        <c:axId val="1147381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Power (W)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737584"/>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670746-9AAF-4189-9E84-FAD178DA3664}"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3825266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70746-9AAF-4189-9E84-FAD178DA3664}"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162960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70746-9AAF-4189-9E84-FAD178DA3664}"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2836600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70746-9AAF-4189-9E84-FAD178DA3664}"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107867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670746-9AAF-4189-9E84-FAD178DA3664}" type="datetimeFigureOut">
              <a:rPr lang="en-US" smtClean="0"/>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3655122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670746-9AAF-4189-9E84-FAD178DA3664}"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3573196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670746-9AAF-4189-9E84-FAD178DA3664}" type="datetimeFigureOut">
              <a:rPr lang="en-US" smtClean="0"/>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985588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670746-9AAF-4189-9E84-FAD178DA3664}" type="datetimeFigureOut">
              <a:rPr lang="en-US" smtClean="0"/>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403829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70746-9AAF-4189-9E84-FAD178DA3664}" type="datetimeFigureOut">
              <a:rPr lang="en-US" smtClean="0"/>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202507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670746-9AAF-4189-9E84-FAD178DA3664}"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328297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670746-9AAF-4189-9E84-FAD178DA3664}" type="datetimeFigureOut">
              <a:rPr lang="en-US" smtClean="0"/>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02580-208F-4514-803A-27D51C0114A2}" type="slidenum">
              <a:rPr lang="en-US" smtClean="0"/>
              <a:t>‹#›</a:t>
            </a:fld>
            <a:endParaRPr lang="en-US"/>
          </a:p>
        </p:txBody>
      </p:sp>
    </p:spTree>
    <p:extLst>
      <p:ext uri="{BB962C8B-B14F-4D97-AF65-F5344CB8AC3E}">
        <p14:creationId xmlns:p14="http://schemas.microsoft.com/office/powerpoint/2010/main" val="1400978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l="-5000" t="-26000" r="-2000" b="-4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70746-9AAF-4189-9E84-FAD178DA3664}" type="datetimeFigureOut">
              <a:rPr lang="en-US" smtClean="0"/>
              <a:t>5/6/2015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02580-208F-4514-803A-27D51C0114A2}" type="slidenum">
              <a:rPr lang="en-US" smtClean="0"/>
              <a:t>‹#›</a:t>
            </a:fld>
            <a:endParaRPr lang="en-US"/>
          </a:p>
        </p:txBody>
      </p:sp>
    </p:spTree>
    <p:extLst>
      <p:ext uri="{BB962C8B-B14F-4D97-AF65-F5344CB8AC3E}">
        <p14:creationId xmlns:p14="http://schemas.microsoft.com/office/powerpoint/2010/main" val="2169343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06174"/>
            <a:ext cx="9144000" cy="1781425"/>
          </a:xfrm>
        </p:spPr>
        <p:txBody>
          <a:bodyPr>
            <a:normAutofit/>
          </a:bodyPr>
          <a:lstStyle/>
          <a:p>
            <a:r>
              <a:rPr lang="en-US" sz="4800" b="1" dirty="0"/>
              <a:t>Senior Design Project:</a:t>
            </a:r>
            <a:r>
              <a:rPr lang="en-US" sz="4800" dirty="0"/>
              <a:t/>
            </a:r>
            <a:br>
              <a:rPr lang="en-US" sz="4800" dirty="0"/>
            </a:br>
            <a:r>
              <a:rPr lang="en-US" sz="4800" b="1" dirty="0"/>
              <a:t>KSU Wind Turbine </a:t>
            </a:r>
            <a:r>
              <a:rPr lang="en-US" sz="4800" b="1" dirty="0" smtClean="0"/>
              <a:t>Design Review 4</a:t>
            </a:r>
            <a:endParaRPr lang="en-US" sz="4800" dirty="0"/>
          </a:p>
        </p:txBody>
      </p:sp>
      <p:sp>
        <p:nvSpPr>
          <p:cNvPr id="3" name="Subtitle 2"/>
          <p:cNvSpPr>
            <a:spLocks noGrp="1"/>
          </p:cNvSpPr>
          <p:nvPr>
            <p:ph type="subTitle" idx="1"/>
          </p:nvPr>
        </p:nvSpPr>
        <p:spPr>
          <a:xfrm>
            <a:off x="9326880" y="5948196"/>
            <a:ext cx="2865120" cy="909804"/>
          </a:xfrm>
        </p:spPr>
        <p:txBody>
          <a:bodyPr>
            <a:normAutofit lnSpcReduction="10000"/>
          </a:bodyPr>
          <a:lstStyle/>
          <a:p>
            <a:r>
              <a:rPr lang="en-US" sz="1200" dirty="0" smtClean="0"/>
              <a:t>John Annan</a:t>
            </a:r>
            <a:br>
              <a:rPr lang="en-US" sz="1200" dirty="0" smtClean="0"/>
            </a:br>
            <a:r>
              <a:rPr lang="en-US" sz="1200" dirty="0" smtClean="0"/>
              <a:t>Tanner Lott</a:t>
            </a:r>
            <a:br>
              <a:rPr lang="en-US" sz="1200" dirty="0" smtClean="0"/>
            </a:br>
            <a:r>
              <a:rPr lang="en-US" sz="1200" dirty="0" smtClean="0"/>
              <a:t>Shane Smith</a:t>
            </a:r>
            <a:br>
              <a:rPr lang="en-US" sz="1200" dirty="0" smtClean="0"/>
            </a:br>
            <a:r>
              <a:rPr lang="en-US" sz="1200" dirty="0" smtClean="0"/>
              <a:t>Hayden </a:t>
            </a:r>
            <a:r>
              <a:rPr lang="en-US" sz="1200" dirty="0" err="1" smtClean="0"/>
              <a:t>Thull</a:t>
            </a:r>
            <a:r>
              <a:rPr lang="en-US" sz="1200" dirty="0" smtClean="0"/>
              <a:t/>
            </a:r>
            <a:br>
              <a:rPr lang="en-US" sz="1200" dirty="0" smtClean="0"/>
            </a:br>
            <a:r>
              <a:rPr lang="en-US" sz="1200" dirty="0" smtClean="0"/>
              <a:t>Thomas </a:t>
            </a:r>
            <a:r>
              <a:rPr lang="en-US" sz="1200" dirty="0" err="1" smtClean="0"/>
              <a:t>Umscheid</a:t>
            </a:r>
            <a:endParaRPr lang="en-US" sz="1200" dirty="0"/>
          </a:p>
        </p:txBody>
      </p:sp>
    </p:spTree>
    <p:extLst>
      <p:ext uri="{BB962C8B-B14F-4D97-AF65-F5344CB8AC3E}">
        <p14:creationId xmlns:p14="http://schemas.microsoft.com/office/powerpoint/2010/main" val="88782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5942" y="87845"/>
            <a:ext cx="6431622" cy="830997"/>
          </a:xfrm>
          <a:prstGeom prst="rect">
            <a:avLst/>
          </a:prstGeom>
          <a:noFill/>
        </p:spPr>
        <p:txBody>
          <a:bodyPr wrap="square" rtlCol="0">
            <a:spAutoFit/>
          </a:bodyPr>
          <a:lstStyle/>
          <a:p>
            <a:pPr algn="ctr"/>
            <a:r>
              <a:rPr lang="en-US" sz="4800" dirty="0" smtClean="0"/>
              <a:t>Legacy</a:t>
            </a:r>
            <a:endParaRPr lang="en-US" sz="4800" dirty="0"/>
          </a:p>
        </p:txBody>
      </p:sp>
      <p:sp>
        <p:nvSpPr>
          <p:cNvPr id="6" name="TextBox 5"/>
          <p:cNvSpPr txBox="1"/>
          <p:nvPr/>
        </p:nvSpPr>
        <p:spPr>
          <a:xfrm>
            <a:off x="1710112" y="1337942"/>
            <a:ext cx="8703281" cy="4339650"/>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dirty="0" smtClean="0"/>
              <a:t>Provide detailed, thorough continuity for future mechanical team</a:t>
            </a:r>
          </a:p>
          <a:p>
            <a:pPr marL="742950" lvl="1" indent="-285750">
              <a:lnSpc>
                <a:spcPct val="200000"/>
              </a:lnSpc>
              <a:buFont typeface="Arial" panose="020B0604020202020204" pitchFamily="34" charset="0"/>
              <a:buChar char="•"/>
            </a:pPr>
            <a:r>
              <a:rPr lang="en-US" sz="2400" dirty="0" smtClean="0"/>
              <a:t>Detailed design documents over software used</a:t>
            </a:r>
          </a:p>
          <a:p>
            <a:pPr marL="742950" lvl="1" indent="-285750">
              <a:lnSpc>
                <a:spcPct val="200000"/>
              </a:lnSpc>
              <a:buFont typeface="Arial" panose="020B0604020202020204" pitchFamily="34" charset="0"/>
              <a:buChar char="•"/>
            </a:pPr>
            <a:r>
              <a:rPr lang="en-US" sz="2400" dirty="0" smtClean="0"/>
              <a:t>Testing reports covering successes and failures</a:t>
            </a:r>
          </a:p>
          <a:p>
            <a:pPr marL="742950" lvl="1" indent="-285750">
              <a:lnSpc>
                <a:spcPct val="200000"/>
              </a:lnSpc>
              <a:buFont typeface="Arial" panose="020B0604020202020204" pitchFamily="34" charset="0"/>
              <a:buChar char="•"/>
            </a:pPr>
            <a:r>
              <a:rPr lang="en-US" sz="2400" dirty="0" smtClean="0"/>
              <a:t>Reports detailing evolution of turbine design</a:t>
            </a:r>
          </a:p>
          <a:p>
            <a:pPr marL="742950" lvl="1" indent="-285750">
              <a:lnSpc>
                <a:spcPct val="200000"/>
              </a:lnSpc>
              <a:buFont typeface="Arial" panose="020B0604020202020204" pitchFamily="34" charset="0"/>
              <a:buChar char="•"/>
            </a:pPr>
            <a:r>
              <a:rPr lang="en-US" sz="2400" dirty="0" smtClean="0"/>
              <a:t>Competition specifications</a:t>
            </a:r>
          </a:p>
          <a:p>
            <a:pPr marL="285750" indent="-285750">
              <a:lnSpc>
                <a:spcPct val="200000"/>
              </a:lnSpc>
              <a:buFont typeface="Arial" panose="020B0604020202020204" pitchFamily="34" charset="0"/>
              <a:buChar char="•"/>
            </a:pPr>
            <a:endParaRPr lang="en-US" dirty="0"/>
          </a:p>
        </p:txBody>
      </p:sp>
    </p:spTree>
    <p:extLst>
      <p:ext uri="{BB962C8B-B14F-4D97-AF65-F5344CB8AC3E}">
        <p14:creationId xmlns:p14="http://schemas.microsoft.com/office/powerpoint/2010/main" val="44981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830997"/>
          </a:xfrm>
          <a:prstGeom prst="rect">
            <a:avLst/>
          </a:prstGeom>
          <a:noFill/>
        </p:spPr>
        <p:txBody>
          <a:bodyPr wrap="square" rtlCol="0">
            <a:spAutoFit/>
          </a:bodyPr>
          <a:lstStyle/>
          <a:p>
            <a:pPr algn="ctr"/>
            <a:r>
              <a:rPr lang="en-US" sz="4800" dirty="0" smtClean="0"/>
              <a:t>Conclusion</a:t>
            </a:r>
            <a:endParaRPr lang="en-US" sz="4800" dirty="0"/>
          </a:p>
        </p:txBody>
      </p:sp>
      <p:sp>
        <p:nvSpPr>
          <p:cNvPr id="4" name="TextBox 3"/>
          <p:cNvSpPr txBox="1"/>
          <p:nvPr/>
        </p:nvSpPr>
        <p:spPr>
          <a:xfrm>
            <a:off x="3193123" y="1411778"/>
            <a:ext cx="5805753" cy="4801314"/>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Goals for the Semester</a:t>
            </a:r>
          </a:p>
          <a:p>
            <a:pPr marL="285750" indent="-285750">
              <a:buFont typeface="Arial" panose="020B0604020202020204" pitchFamily="34" charset="0"/>
              <a:buChar char="•"/>
            </a:pPr>
            <a:r>
              <a:rPr lang="en-US" sz="3200" dirty="0" smtClean="0"/>
              <a:t>Structure Rebuild</a:t>
            </a:r>
          </a:p>
          <a:p>
            <a:pPr marL="285750" indent="-285750">
              <a:buFont typeface="Arial" panose="020B0604020202020204" pitchFamily="34" charset="0"/>
              <a:buChar char="•"/>
            </a:pPr>
            <a:r>
              <a:rPr lang="en-US" sz="3200" dirty="0" smtClean="0"/>
              <a:t>Gearbox</a:t>
            </a:r>
          </a:p>
          <a:p>
            <a:pPr marL="285750" indent="-285750">
              <a:buFont typeface="Arial" panose="020B0604020202020204" pitchFamily="34" charset="0"/>
              <a:buChar char="•"/>
            </a:pPr>
            <a:r>
              <a:rPr lang="en-US" sz="3200" dirty="0" smtClean="0"/>
              <a:t>Wind Tunnel Testing</a:t>
            </a:r>
          </a:p>
          <a:p>
            <a:pPr marL="285750" indent="-285750">
              <a:buFont typeface="Arial" panose="020B0604020202020204" pitchFamily="34" charset="0"/>
              <a:buChar char="•"/>
            </a:pPr>
            <a:r>
              <a:rPr lang="en-US" sz="3200" dirty="0" smtClean="0"/>
              <a:t>Competition Results</a:t>
            </a:r>
          </a:p>
          <a:p>
            <a:pPr marL="285750" indent="-285750">
              <a:buFont typeface="Arial" panose="020B0604020202020204" pitchFamily="34" charset="0"/>
              <a:buChar char="•"/>
            </a:pPr>
            <a:r>
              <a:rPr lang="en-US" sz="3200" dirty="0" smtClean="0"/>
              <a:t>Budget</a:t>
            </a:r>
          </a:p>
          <a:p>
            <a:pPr marL="285750" indent="-285750">
              <a:buFont typeface="Arial" panose="020B0604020202020204" pitchFamily="34" charset="0"/>
              <a:buChar char="•"/>
            </a:pPr>
            <a:r>
              <a:rPr lang="en-US" sz="3200" dirty="0" smtClean="0"/>
              <a:t>Lessons Learned</a:t>
            </a:r>
          </a:p>
          <a:p>
            <a:pPr marL="285750" indent="-285750">
              <a:buFont typeface="Arial" panose="020B0604020202020204" pitchFamily="34" charset="0"/>
              <a:buChar char="•"/>
            </a:pPr>
            <a:r>
              <a:rPr lang="en-US" sz="3200" dirty="0" smtClean="0"/>
              <a:t>Legacy</a:t>
            </a:r>
          </a:p>
          <a:p>
            <a:pPr marL="285750" indent="-285750">
              <a:buFont typeface="Arial" panose="020B0604020202020204" pitchFamily="34" charset="0"/>
              <a:buChar char="•"/>
            </a:pPr>
            <a:endParaRPr lang="en-US" sz="32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8609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830997"/>
          </a:xfrm>
          <a:prstGeom prst="rect">
            <a:avLst/>
          </a:prstGeom>
          <a:noFill/>
        </p:spPr>
        <p:txBody>
          <a:bodyPr wrap="square" rtlCol="0">
            <a:spAutoFit/>
          </a:bodyPr>
          <a:lstStyle/>
          <a:p>
            <a:pPr algn="ctr"/>
            <a:r>
              <a:rPr lang="en-US" sz="4800" dirty="0" smtClean="0"/>
              <a:t>Questions</a:t>
            </a:r>
            <a:endParaRPr lang="en-US" sz="4800" dirty="0"/>
          </a:p>
        </p:txBody>
      </p:sp>
      <p:sp>
        <p:nvSpPr>
          <p:cNvPr id="3" name="TextBox 2"/>
          <p:cNvSpPr txBox="1"/>
          <p:nvPr/>
        </p:nvSpPr>
        <p:spPr>
          <a:xfrm>
            <a:off x="4382107" y="-200952"/>
            <a:ext cx="3427786" cy="7786747"/>
          </a:xfrm>
          <a:prstGeom prst="rect">
            <a:avLst/>
          </a:prstGeom>
          <a:noFill/>
        </p:spPr>
        <p:txBody>
          <a:bodyPr wrap="square" rtlCol="0">
            <a:spAutoFit/>
          </a:bodyPr>
          <a:lstStyle/>
          <a:p>
            <a:r>
              <a:rPr lang="en-US" sz="50000" dirty="0" smtClean="0"/>
              <a:t>?</a:t>
            </a:r>
            <a:endParaRPr lang="en-US" sz="50000" dirty="0"/>
          </a:p>
        </p:txBody>
      </p:sp>
    </p:spTree>
    <p:extLst>
      <p:ext uri="{BB962C8B-B14F-4D97-AF65-F5344CB8AC3E}">
        <p14:creationId xmlns:p14="http://schemas.microsoft.com/office/powerpoint/2010/main" val="2181421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78023" y="45170"/>
            <a:ext cx="7213977" cy="851591"/>
          </a:xfrm>
          <a:prstGeom prst="rect">
            <a:avLst/>
          </a:prstGeom>
          <a:noFill/>
        </p:spPr>
        <p:txBody>
          <a:bodyPr wrap="square" rtlCol="0">
            <a:spAutoFit/>
          </a:bodyPr>
          <a:lstStyle/>
          <a:p>
            <a:pPr algn="ctr"/>
            <a:r>
              <a:rPr lang="en-US" sz="4800" dirty="0" smtClean="0"/>
              <a:t>Overview</a:t>
            </a:r>
            <a:endParaRPr lang="en-US" sz="4800" dirty="0"/>
          </a:p>
        </p:txBody>
      </p:sp>
      <p:sp>
        <p:nvSpPr>
          <p:cNvPr id="3" name="TextBox 2"/>
          <p:cNvSpPr txBox="1"/>
          <p:nvPr/>
        </p:nvSpPr>
        <p:spPr>
          <a:xfrm>
            <a:off x="5682134" y="1335578"/>
            <a:ext cx="5805753" cy="4801314"/>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Goals for the Semester</a:t>
            </a:r>
          </a:p>
          <a:p>
            <a:pPr marL="285750" indent="-285750">
              <a:buFont typeface="Arial" panose="020B0604020202020204" pitchFamily="34" charset="0"/>
              <a:buChar char="•"/>
            </a:pPr>
            <a:r>
              <a:rPr lang="en-US" sz="3200" dirty="0" smtClean="0"/>
              <a:t>Structure Rebuild</a:t>
            </a:r>
          </a:p>
          <a:p>
            <a:pPr marL="285750" indent="-285750">
              <a:buFont typeface="Arial" panose="020B0604020202020204" pitchFamily="34" charset="0"/>
              <a:buChar char="•"/>
            </a:pPr>
            <a:r>
              <a:rPr lang="en-US" sz="3200" dirty="0" smtClean="0"/>
              <a:t>Gearbox</a:t>
            </a:r>
          </a:p>
          <a:p>
            <a:pPr marL="285750" indent="-285750">
              <a:buFont typeface="Arial" panose="020B0604020202020204" pitchFamily="34" charset="0"/>
              <a:buChar char="•"/>
            </a:pPr>
            <a:r>
              <a:rPr lang="en-US" sz="3200" dirty="0" smtClean="0"/>
              <a:t>Wind Tunnel Testing</a:t>
            </a:r>
          </a:p>
          <a:p>
            <a:pPr marL="285750" indent="-285750">
              <a:buFont typeface="Arial" panose="020B0604020202020204" pitchFamily="34" charset="0"/>
              <a:buChar char="•"/>
            </a:pPr>
            <a:r>
              <a:rPr lang="en-US" sz="3200" dirty="0" smtClean="0"/>
              <a:t>Competition Results</a:t>
            </a:r>
          </a:p>
          <a:p>
            <a:pPr marL="285750" indent="-285750">
              <a:buFont typeface="Arial" panose="020B0604020202020204" pitchFamily="34" charset="0"/>
              <a:buChar char="•"/>
            </a:pPr>
            <a:r>
              <a:rPr lang="en-US" sz="3200" dirty="0" smtClean="0"/>
              <a:t>Budget</a:t>
            </a:r>
          </a:p>
          <a:p>
            <a:pPr marL="285750" indent="-285750">
              <a:buFont typeface="Arial" panose="020B0604020202020204" pitchFamily="34" charset="0"/>
              <a:buChar char="•"/>
            </a:pPr>
            <a:r>
              <a:rPr lang="en-US" sz="3200" dirty="0" smtClean="0"/>
              <a:t>Lessons Learned</a:t>
            </a:r>
          </a:p>
          <a:p>
            <a:pPr marL="285750" indent="-285750">
              <a:buFont typeface="Arial" panose="020B0604020202020204" pitchFamily="34" charset="0"/>
              <a:buChar char="•"/>
            </a:pPr>
            <a:r>
              <a:rPr lang="en-US" sz="3200" dirty="0" smtClean="0"/>
              <a:t>Legacy</a:t>
            </a:r>
          </a:p>
          <a:p>
            <a:pPr marL="285750" indent="-285750">
              <a:buFont typeface="Arial" panose="020B0604020202020204" pitchFamily="34" charset="0"/>
              <a:buChar char="•"/>
            </a:pPr>
            <a:endParaRPr lang="en-US" sz="3200" dirty="0" smtClean="0"/>
          </a:p>
          <a:p>
            <a:pPr marL="285750" indent="-285750">
              <a:buFont typeface="Arial" panose="020B0604020202020204" pitchFamily="34" charset="0"/>
              <a:buChar char="•"/>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49" y="470965"/>
            <a:ext cx="4528574" cy="6038099"/>
          </a:xfrm>
          <a:prstGeom prst="rect">
            <a:avLst/>
          </a:prstGeom>
        </p:spPr>
      </p:pic>
    </p:spTree>
    <p:extLst>
      <p:ext uri="{BB962C8B-B14F-4D97-AF65-F5344CB8AC3E}">
        <p14:creationId xmlns:p14="http://schemas.microsoft.com/office/powerpoint/2010/main" val="282310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830997"/>
          </a:xfrm>
          <a:prstGeom prst="rect">
            <a:avLst/>
          </a:prstGeom>
          <a:noFill/>
        </p:spPr>
        <p:txBody>
          <a:bodyPr wrap="square" rtlCol="0">
            <a:spAutoFit/>
          </a:bodyPr>
          <a:lstStyle/>
          <a:p>
            <a:pPr algn="ctr"/>
            <a:r>
              <a:rPr lang="en-US" sz="4800" dirty="0" smtClean="0"/>
              <a:t>Goals for the Semester</a:t>
            </a:r>
            <a:endParaRPr lang="en-US" sz="4800" dirty="0"/>
          </a:p>
        </p:txBody>
      </p:sp>
      <p:sp>
        <p:nvSpPr>
          <p:cNvPr id="4" name="TextBox 3"/>
          <p:cNvSpPr txBox="1"/>
          <p:nvPr/>
        </p:nvSpPr>
        <p:spPr>
          <a:xfrm>
            <a:off x="1124989" y="1429789"/>
            <a:ext cx="9942021" cy="4247317"/>
          </a:xfrm>
          <a:prstGeom prst="rect">
            <a:avLst/>
          </a:prstGeom>
          <a:noFill/>
        </p:spPr>
        <p:txBody>
          <a:bodyPr wrap="square" rtlCol="0">
            <a:spAutoFit/>
          </a:bodyPr>
          <a:lstStyle/>
          <a:p>
            <a:r>
              <a:rPr lang="en-US" sz="2800" dirty="0" smtClean="0"/>
              <a:t>This </a:t>
            </a:r>
            <a:r>
              <a:rPr lang="en-US" sz="2800" dirty="0"/>
              <a:t>project’s main goal is to design and build an optimal wind turbine for the Wind Turbine Design Team. By working with the electrical engineering students, we will ensure that we meet all of their demands for the design. We </a:t>
            </a:r>
            <a:r>
              <a:rPr lang="en-US" sz="2800" dirty="0" smtClean="0"/>
              <a:t>have been focusing </a:t>
            </a:r>
            <a:r>
              <a:rPr lang="en-US" sz="2800" dirty="0"/>
              <a:t>on the blade shape, angle, number of blades, and materials. We </a:t>
            </a:r>
            <a:r>
              <a:rPr lang="en-US" sz="2800" dirty="0" smtClean="0"/>
              <a:t>have used a </a:t>
            </a:r>
            <a:r>
              <a:rPr lang="en-US" sz="2800" dirty="0"/>
              <a:t>variety of software to test designs, and to find the desired data for the competition. Finally, while doing all of this research and testing we will make sure we keep detailed records for future design teams. </a:t>
            </a:r>
          </a:p>
          <a:p>
            <a:endParaRPr lang="en-US" dirty="0"/>
          </a:p>
        </p:txBody>
      </p:sp>
    </p:spTree>
    <p:extLst>
      <p:ext uri="{BB962C8B-B14F-4D97-AF65-F5344CB8AC3E}">
        <p14:creationId xmlns:p14="http://schemas.microsoft.com/office/powerpoint/2010/main" val="89864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78023" y="0"/>
            <a:ext cx="7213977" cy="830997"/>
          </a:xfrm>
          <a:prstGeom prst="rect">
            <a:avLst/>
          </a:prstGeom>
          <a:noFill/>
        </p:spPr>
        <p:txBody>
          <a:bodyPr wrap="square" rtlCol="0">
            <a:spAutoFit/>
          </a:bodyPr>
          <a:lstStyle/>
          <a:p>
            <a:pPr algn="ctr"/>
            <a:r>
              <a:rPr lang="en-US" sz="4800" dirty="0" smtClean="0"/>
              <a:t>Structure Rebuild</a:t>
            </a:r>
            <a:endParaRPr lang="en-US" sz="4800" dirty="0"/>
          </a:p>
        </p:txBody>
      </p:sp>
      <p:sp>
        <p:nvSpPr>
          <p:cNvPr id="5" name="TextBox 4"/>
          <p:cNvSpPr txBox="1"/>
          <p:nvPr/>
        </p:nvSpPr>
        <p:spPr>
          <a:xfrm>
            <a:off x="5709337" y="1291920"/>
            <a:ext cx="5751346"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New baseplate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Modified electrical box</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Smaller shaft with flanges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Superior welds</a:t>
            </a:r>
          </a:p>
        </p:txBody>
      </p:sp>
      <p:pic>
        <p:nvPicPr>
          <p:cNvPr id="4" name="Picture 3"/>
          <p:cNvPicPr/>
          <p:nvPr/>
        </p:nvPicPr>
        <p:blipFill>
          <a:blip r:embed="rId2"/>
          <a:stretch>
            <a:fillRect/>
          </a:stretch>
        </p:blipFill>
        <p:spPr>
          <a:xfrm>
            <a:off x="544452" y="415498"/>
            <a:ext cx="4433570" cy="6000750"/>
          </a:xfrm>
          <a:prstGeom prst="rect">
            <a:avLst/>
          </a:prstGeom>
        </p:spPr>
      </p:pic>
    </p:spTree>
    <p:extLst>
      <p:ext uri="{BB962C8B-B14F-4D97-AF65-F5344CB8AC3E}">
        <p14:creationId xmlns:p14="http://schemas.microsoft.com/office/powerpoint/2010/main" val="3370976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64820" y="0"/>
            <a:ext cx="6527180" cy="830997"/>
          </a:xfrm>
          <a:prstGeom prst="rect">
            <a:avLst/>
          </a:prstGeom>
          <a:noFill/>
        </p:spPr>
        <p:txBody>
          <a:bodyPr wrap="square" rtlCol="0">
            <a:spAutoFit/>
          </a:bodyPr>
          <a:lstStyle/>
          <a:p>
            <a:pPr algn="ctr"/>
            <a:r>
              <a:rPr lang="en-US" sz="4800" dirty="0" smtClean="0"/>
              <a:t>Gearbox</a:t>
            </a:r>
          </a:p>
        </p:txBody>
      </p:sp>
      <p:sp>
        <p:nvSpPr>
          <p:cNvPr id="5" name="TextBox 4"/>
          <p:cNvSpPr txBox="1"/>
          <p:nvPr/>
        </p:nvSpPr>
        <p:spPr>
          <a:xfrm>
            <a:off x="6087776" y="1478971"/>
            <a:ext cx="5874817"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Decided to build our own</a:t>
            </a:r>
            <a:br>
              <a:rPr lang="en-US" sz="2400" dirty="0" smtClean="0"/>
            </a:br>
            <a:endParaRPr lang="en-US" sz="2400" dirty="0" smtClean="0"/>
          </a:p>
          <a:p>
            <a:pPr marL="285750" indent="-285750">
              <a:buFont typeface="Arial" panose="020B0604020202020204" pitchFamily="34" charset="0"/>
              <a:buChar char="•"/>
            </a:pPr>
            <a:r>
              <a:rPr lang="en-US" sz="2400" dirty="0" smtClean="0"/>
              <a:t>2.07 to 1 ratio</a:t>
            </a:r>
            <a:br>
              <a:rPr lang="en-US" sz="2400" dirty="0" smtClean="0"/>
            </a:br>
            <a:endParaRPr lang="en-US" sz="2400" dirty="0" smtClean="0"/>
          </a:p>
          <a:p>
            <a:pPr marL="285750" indent="-285750">
              <a:buFont typeface="Arial" panose="020B0604020202020204" pitchFamily="34" charset="0"/>
              <a:buChar char="•"/>
            </a:pPr>
            <a:r>
              <a:rPr lang="en-US" sz="2400" dirty="0" smtClean="0"/>
              <a:t>Gears mounted to 5mm shafts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Used ¼ to 5mm coupler from blades, 5mm to 5mm coupler from top gear to generator</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Decided to change mounting bracket configuration to accommodate gearbox</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smtClean="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57976" y="1822997"/>
            <a:ext cx="5506844" cy="3097600"/>
          </a:xfrm>
          <a:prstGeom prst="rect">
            <a:avLst/>
          </a:prstGeom>
        </p:spPr>
      </p:pic>
    </p:spTree>
    <p:extLst>
      <p:ext uri="{BB962C8B-B14F-4D97-AF65-F5344CB8AC3E}">
        <p14:creationId xmlns:p14="http://schemas.microsoft.com/office/powerpoint/2010/main" val="2589061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41985" y="0"/>
            <a:ext cx="6150014" cy="830997"/>
          </a:xfrm>
          <a:prstGeom prst="rect">
            <a:avLst/>
          </a:prstGeom>
          <a:noFill/>
        </p:spPr>
        <p:txBody>
          <a:bodyPr wrap="square" rtlCol="0">
            <a:spAutoFit/>
          </a:bodyPr>
          <a:lstStyle/>
          <a:p>
            <a:pPr algn="ctr"/>
            <a:r>
              <a:rPr lang="en-US" sz="4800" dirty="0" smtClean="0"/>
              <a:t>Wind Tunnel Testing</a:t>
            </a:r>
            <a:endParaRPr lang="en-US" sz="4800" dirty="0"/>
          </a:p>
        </p:txBody>
      </p:sp>
      <p:sp>
        <p:nvSpPr>
          <p:cNvPr id="5" name="TextBox 4"/>
          <p:cNvSpPr txBox="1"/>
          <p:nvPr/>
        </p:nvSpPr>
        <p:spPr>
          <a:xfrm>
            <a:off x="6303695" y="1561763"/>
            <a:ext cx="520336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Tested at the Wind Erosion Lab in town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During our testing we produced 9 watts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Electrical problem forced us to cut our test short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While we wanted more, we only got one conclusive test</a:t>
            </a:r>
            <a:endParaRPr lang="en-US" sz="2400" dirty="0"/>
          </a:p>
        </p:txBody>
      </p:sp>
      <p:graphicFrame>
        <p:nvGraphicFramePr>
          <p:cNvPr id="4" name="Chart 3"/>
          <p:cNvGraphicFramePr/>
          <p:nvPr>
            <p:extLst>
              <p:ext uri="{D42A27DB-BD31-4B8C-83A1-F6EECF244321}">
                <p14:modId xmlns:p14="http://schemas.microsoft.com/office/powerpoint/2010/main" val="1668171082"/>
              </p:ext>
            </p:extLst>
          </p:nvPr>
        </p:nvGraphicFramePr>
        <p:xfrm>
          <a:off x="220542" y="3039435"/>
          <a:ext cx="5866544" cy="3101246"/>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65643" y="946745"/>
            <a:ext cx="5776342" cy="2092690"/>
          </a:xfrm>
          <a:prstGeom prst="rect">
            <a:avLst/>
          </a:prstGeom>
          <a:solidFill>
            <a:schemeClr val="bg1"/>
          </a:solidFill>
          <a:ln>
            <a:noFill/>
          </a:ln>
        </p:spPr>
      </p:pic>
    </p:spTree>
    <p:extLst>
      <p:ext uri="{BB962C8B-B14F-4D97-AF65-F5344CB8AC3E}">
        <p14:creationId xmlns:p14="http://schemas.microsoft.com/office/powerpoint/2010/main" val="2592830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0"/>
            <a:ext cx="12192000" cy="830997"/>
          </a:xfrm>
          <a:prstGeom prst="rect">
            <a:avLst/>
          </a:prstGeom>
          <a:noFill/>
        </p:spPr>
        <p:txBody>
          <a:bodyPr wrap="square" rtlCol="0">
            <a:spAutoFit/>
          </a:bodyPr>
          <a:lstStyle/>
          <a:p>
            <a:pPr algn="ctr"/>
            <a:r>
              <a:rPr lang="en-US" sz="4800" dirty="0" smtClean="0"/>
              <a:t>Competition Results</a:t>
            </a:r>
          </a:p>
        </p:txBody>
      </p:sp>
      <p:sp>
        <p:nvSpPr>
          <p:cNvPr id="4" name="TextBox 3"/>
          <p:cNvSpPr txBox="1"/>
          <p:nvPr/>
        </p:nvSpPr>
        <p:spPr>
          <a:xfrm>
            <a:off x="1425616" y="1402727"/>
            <a:ext cx="9340769" cy="5262979"/>
          </a:xfrm>
          <a:prstGeom prst="rect">
            <a:avLst/>
          </a:prstGeom>
          <a:noFill/>
        </p:spPr>
        <p:txBody>
          <a:bodyPr wrap="square" rtlCol="0">
            <a:spAutoFit/>
          </a:bodyPr>
          <a:lstStyle/>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First test had incorrect pitch so we didn’t obtain desirable results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Decided to use junior team design for competition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Tested for non-competition results and bearing came loose</a:t>
            </a:r>
          </a:p>
          <a:p>
            <a:pPr marL="914400" lvl="1" indent="-457200">
              <a:buFont typeface="Arial" panose="020B0604020202020204" pitchFamily="34" charset="0"/>
              <a:buChar char="•"/>
            </a:pPr>
            <a:r>
              <a:rPr lang="en-US" sz="2400" dirty="0" smtClean="0"/>
              <a:t>We believe assembling and reassembling the part caused plastic deformation</a:t>
            </a:r>
          </a:p>
          <a:p>
            <a:pPr marL="285750" indent="-285750">
              <a:buFont typeface="Wingdings" panose="05000000000000000000" pitchFamily="2" charset="2"/>
              <a:buChar char="Ø"/>
            </a:pPr>
            <a:endParaRPr lang="en-US" sz="2400" dirty="0"/>
          </a:p>
          <a:p>
            <a:pPr marL="285750" indent="-285750">
              <a:buFont typeface="Arial" panose="020B0604020202020204" pitchFamily="34" charset="0"/>
              <a:buChar char="•"/>
            </a:pPr>
            <a:r>
              <a:rPr lang="en-US" sz="2400" dirty="0" smtClean="0"/>
              <a:t>Based on calculations we believe we would have produced just over 7 watts</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05371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0"/>
            <a:ext cx="12192000" cy="830997"/>
          </a:xfrm>
          <a:prstGeom prst="rect">
            <a:avLst/>
          </a:prstGeom>
          <a:noFill/>
        </p:spPr>
        <p:txBody>
          <a:bodyPr wrap="square" rtlCol="0">
            <a:spAutoFit/>
          </a:bodyPr>
          <a:lstStyle/>
          <a:p>
            <a:pPr algn="ctr"/>
            <a:r>
              <a:rPr lang="en-US" sz="4800" dirty="0" smtClean="0"/>
              <a:t>Budget</a:t>
            </a:r>
          </a:p>
        </p:txBody>
      </p:sp>
      <p:graphicFrame>
        <p:nvGraphicFramePr>
          <p:cNvPr id="4" name="Object 3"/>
          <p:cNvGraphicFramePr>
            <a:graphicFrameLocks noChangeAspect="1"/>
          </p:cNvGraphicFramePr>
          <p:nvPr>
            <p:extLst>
              <p:ext uri="{D42A27DB-BD31-4B8C-83A1-F6EECF244321}">
                <p14:modId xmlns:p14="http://schemas.microsoft.com/office/powerpoint/2010/main" val="2549153709"/>
              </p:ext>
            </p:extLst>
          </p:nvPr>
        </p:nvGraphicFramePr>
        <p:xfrm>
          <a:off x="1423988" y="946150"/>
          <a:ext cx="9344025" cy="4962525"/>
        </p:xfrm>
        <a:graphic>
          <a:graphicData uri="http://schemas.openxmlformats.org/presentationml/2006/ole">
            <mc:AlternateContent xmlns:mc="http://schemas.openxmlformats.org/markup-compatibility/2006">
              <mc:Choice xmlns:v="urn:schemas-microsoft-com:vml" Requires="v">
                <p:oleObj spid="_x0000_s1030" name="Worksheet" r:id="rId3" imgW="9343898" imgH="4962600" progId="Excel.Sheet.12">
                  <p:embed/>
                </p:oleObj>
              </mc:Choice>
              <mc:Fallback>
                <p:oleObj name="Worksheet" r:id="rId3" imgW="9343898" imgH="4962600" progId="Excel.Sheet.12">
                  <p:embed/>
                  <p:pic>
                    <p:nvPicPr>
                      <p:cNvPr id="0" name=""/>
                      <p:cNvPicPr/>
                      <p:nvPr/>
                    </p:nvPicPr>
                    <p:blipFill>
                      <a:blip r:embed="rId4"/>
                      <a:stretch>
                        <a:fillRect/>
                      </a:stretch>
                    </p:blipFill>
                    <p:spPr>
                      <a:xfrm>
                        <a:off x="1423988" y="946150"/>
                        <a:ext cx="9344025" cy="4962525"/>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534555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2192"/>
            <a:ext cx="11545704" cy="830997"/>
          </a:xfrm>
          <a:prstGeom prst="rect">
            <a:avLst/>
          </a:prstGeom>
          <a:noFill/>
        </p:spPr>
        <p:txBody>
          <a:bodyPr wrap="square" rtlCol="0">
            <a:spAutoFit/>
          </a:bodyPr>
          <a:lstStyle/>
          <a:p>
            <a:pPr algn="ctr"/>
            <a:r>
              <a:rPr lang="en-US" sz="4800" dirty="0" smtClean="0"/>
              <a:t>Lessons Learned</a:t>
            </a:r>
            <a:endParaRPr lang="en-US" sz="4800" dirty="0"/>
          </a:p>
        </p:txBody>
      </p:sp>
      <p:sp>
        <p:nvSpPr>
          <p:cNvPr id="5" name="TextBox 4"/>
          <p:cNvSpPr txBox="1"/>
          <p:nvPr/>
        </p:nvSpPr>
        <p:spPr>
          <a:xfrm>
            <a:off x="1800897" y="1398569"/>
            <a:ext cx="8705910" cy="517064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More efficient meetings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Early build times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Build to one standard of measurement (metric or SAE)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Purchase an organizer to store equipment and parts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Find a more effective wind tunnel for testing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Use prefabricated parts as often as possible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Some glues don’t mix well with ABS plastic</a:t>
            </a:r>
          </a:p>
          <a:p>
            <a:endParaRPr lang="en-US" dirty="0"/>
          </a:p>
        </p:txBody>
      </p:sp>
    </p:spTree>
    <p:extLst>
      <p:ext uri="{BB962C8B-B14F-4D97-AF65-F5344CB8AC3E}">
        <p14:creationId xmlns:p14="http://schemas.microsoft.com/office/powerpoint/2010/main" val="3569160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351</Words>
  <Application>Microsoft Office PowerPoint</Application>
  <PresentationFormat>Widescreen</PresentationFormat>
  <Paragraphs>84</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Calibri Light</vt:lpstr>
      <vt:lpstr>Wingdings</vt:lpstr>
      <vt:lpstr>Office Theme</vt:lpstr>
      <vt:lpstr>Microsoft Excel Worksheet</vt:lpstr>
      <vt:lpstr>Senior Design Project: KSU Wind Turbine Design Review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Senior Design Project: KSU Wind Turbine Design Review 1</dc:title>
  <dc:creator>Shane Smith</dc:creator>
  <cp:lastModifiedBy>Shane Smith</cp:lastModifiedBy>
  <cp:revision>33</cp:revision>
  <dcterms:created xsi:type="dcterms:W3CDTF">2014-10-07T18:44:10Z</dcterms:created>
  <dcterms:modified xsi:type="dcterms:W3CDTF">2015-05-06T15:21:24Z</dcterms:modified>
</cp:coreProperties>
</file>